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C1F32-6DF1-9288-9D0E-E897304EC960}" v="2" dt="2023-03-15T21:11:12.822"/>
    <p1510:client id="{15D43047-4C56-3B04-CD1D-F0692C5591B9}" v="14" dt="2023-03-15T16:05:15.584"/>
    <p1510:client id="{46AF085B-B8B8-C6B7-CEE1-438B37743206}" v="32" dt="2023-03-15T15:51:47.597"/>
    <p1510:client id="{662FB699-BF2C-47F1-8319-D97B7A363578}" v="98" dt="2023-03-13T20:02:21.900"/>
    <p1510:client id="{6C7E0DA1-A345-7DE4-601A-3414DB789A7E}" v="928" dt="2023-03-14T19:51:18.953"/>
    <p1510:client id="{7B9AEFB1-DF6C-4A38-8A92-EA7156CC6427}" v="8" dt="2023-03-14T19:54:08.859"/>
    <p1510:client id="{7C0DEBF2-1ED7-8886-61BE-194EBDC9A1CE}" v="14" dt="2023-03-16T16:12:40.645"/>
    <p1510:client id="{82FBD479-CDE8-6C2D-433D-C5B9D9812741}" v="4" dt="2023-03-15T16:05:42.172"/>
    <p1510:client id="{B2BFF4CB-BE0B-A348-3937-FCD94624FA2F}" v="422" dt="2023-03-15T13:02:02.272"/>
    <p1510:client id="{B759FD4C-0EBE-F34D-0D1F-C4D54EF85AF1}" v="208" dt="2023-03-17T15:36:15.401"/>
    <p1510:client id="{CFD0F83B-2AD8-82D6-4151-D61F0194FA62}" v="567" dt="2023-03-15T20:43:58.667"/>
    <p1510:client id="{DB6EA693-746E-46B6-9D4E-29D34156AA81}" v="82" dt="2023-03-13T20:19:07.875"/>
    <p1510:client id="{EF863A03-445F-2BB0-E26D-6EA2397D2FD6}" v="134" dt="2023-03-16T14:13:18.236"/>
    <p1510:client id="{F5A56AC9-E13F-856C-1AFB-4811D952FDCC}" v="115" dt="2023-03-16T09:21:00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2292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83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5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81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10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05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3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99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1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16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mailto:coordinator@qamss.cam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1">
            <a:extLst>
              <a:ext uri="{FF2B5EF4-FFF2-40B4-BE49-F238E27FC236}">
                <a16:creationId xmlns:a16="http://schemas.microsoft.com/office/drawing/2014/main" id="{DEF28D5B-2926-4FE4-BF22-EA37C737E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48599"/>
            <a:ext cx="6858000" cy="6357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638" y="6425941"/>
            <a:ext cx="6302361" cy="1308716"/>
          </a:xfrm>
        </p:spPr>
        <p:txBody>
          <a:bodyPr anchor="t">
            <a:normAutofit/>
          </a:bodyPr>
          <a:lstStyle/>
          <a:p>
            <a:pPr algn="l"/>
            <a:r>
              <a:rPr lang="en-GB" sz="2800" b="1">
                <a:solidFill>
                  <a:srgbClr val="000000"/>
                </a:solidFill>
                <a:latin typeface="Arial"/>
                <a:ea typeface="+mj-lt"/>
                <a:cs typeface="+mj-lt"/>
              </a:rPr>
              <a:t>Quantum and Advanced Materials technologies for a Sustainable Society</a:t>
            </a:r>
            <a:endParaRPr lang="en-US" sz="2800" b="1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5639" y="7880108"/>
            <a:ext cx="6302360" cy="655462"/>
          </a:xfrm>
        </p:spPr>
        <p:txBody>
          <a:bodyPr vert="horz" lIns="132080" tIns="66040" rIns="132080" bIns="66040" rtlCol="0" anchor="b">
            <a:noAutofit/>
          </a:bodyPr>
          <a:lstStyle/>
          <a:p>
            <a:pPr algn="l"/>
            <a:r>
              <a:rPr lang="en-GB" sz="2000" b="1">
                <a:solidFill>
                  <a:srgbClr val="000000"/>
                </a:solidFill>
                <a:latin typeface="Arial"/>
                <a:cs typeface="Calibri"/>
              </a:rPr>
              <a:t>SRI Community Event </a:t>
            </a:r>
          </a:p>
          <a:p>
            <a:pPr algn="l"/>
            <a:r>
              <a:rPr lang="en-GB" sz="2000" b="1">
                <a:solidFill>
                  <a:srgbClr val="000000"/>
                </a:solidFill>
                <a:latin typeface="Arial"/>
                <a:cs typeface="Calibri"/>
              </a:rPr>
              <a:t>20 March 2023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34F77444-E823-45A4-8E64-2E576EFC216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56"/>
          <a:stretch/>
        </p:blipFill>
        <p:spPr>
          <a:xfrm>
            <a:off x="-1" y="0"/>
            <a:ext cx="6858000" cy="6120384"/>
          </a:xfrm>
          <a:prstGeom prst="rect">
            <a:avLst/>
          </a:prstGeom>
        </p:spPr>
      </p:pic>
      <p:pic>
        <p:nvPicPr>
          <p:cNvPr id="10" name="Picture 9" descr="Logo&#10;&#10;Description automatically generated with low confidence">
            <a:extLst>
              <a:ext uri="{FF2B5EF4-FFF2-40B4-BE49-F238E27FC236}">
                <a16:creationId xmlns:a16="http://schemas.microsoft.com/office/drawing/2014/main" id="{7F5A0E83-C72D-470F-9E90-967BE524EF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76" y="8598074"/>
            <a:ext cx="2811076" cy="11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1796-C528-7108-95B8-DA8F2FF7E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116430" cy="716179"/>
          </a:xfrm>
        </p:spPr>
        <p:txBody>
          <a:bodyPr>
            <a:noAutofit/>
          </a:bodyPr>
          <a:lstStyle/>
          <a:p>
            <a:r>
              <a:rPr lang="en-GB" sz="2400" b="1">
                <a:latin typeface="Arial"/>
                <a:cs typeface="Calibri Light"/>
              </a:rPr>
              <a:t>QAMSS SRI Community event agenda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80C4CF-88D9-46F7-8D39-3B8CCE010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65299"/>
              </p:ext>
            </p:extLst>
          </p:nvPr>
        </p:nvGraphicFramePr>
        <p:xfrm>
          <a:off x="0" y="705838"/>
          <a:ext cx="6853117" cy="853052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181815">
                  <a:extLst>
                    <a:ext uri="{9D8B030D-6E8A-4147-A177-3AD203B41FA5}">
                      <a16:colId xmlns:a16="http://schemas.microsoft.com/office/drawing/2014/main" val="4170410512"/>
                    </a:ext>
                  </a:extLst>
                </a:gridCol>
                <a:gridCol w="5671302">
                  <a:extLst>
                    <a:ext uri="{9D8B030D-6E8A-4147-A177-3AD203B41FA5}">
                      <a16:colId xmlns:a16="http://schemas.microsoft.com/office/drawing/2014/main" val="1478632225"/>
                    </a:ext>
                  </a:extLst>
                </a:gridCol>
              </a:tblGrid>
              <a:tr h="292134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  <a:cs typeface="Arial"/>
                        </a:rPr>
                        <a:t>Time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rial"/>
                          <a:cs typeface="Arial"/>
                        </a:rPr>
                        <a:t>Event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19197190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r>
                        <a:rPr lang="en-GB" sz="1200" i="1" dirty="0">
                          <a:latin typeface="Arial"/>
                          <a:cs typeface="Arial"/>
                        </a:rPr>
                        <a:t>13.00–13.30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1" dirty="0">
                          <a:latin typeface="Arial"/>
                          <a:cs typeface="Arial"/>
                        </a:rPr>
                        <a:t>Event registration</a:t>
                      </a:r>
                    </a:p>
                    <a:p>
                      <a:r>
                        <a:rPr lang="en-GB" sz="1200" i="1" dirty="0">
                          <a:latin typeface="Arial"/>
                          <a:cs typeface="Arial"/>
                        </a:rPr>
                        <a:t>Foyer, Pippard Lecture Theatre, Cavendish Laboratory, West Cambridge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861839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13:30–13:35 </a:t>
                      </a:r>
                      <a:endParaRPr lang="en-GB" sz="1200" dirty="0">
                        <a:effectLst/>
                        <a:latin typeface="Arial"/>
                        <a:cs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Welcome and Introduction </a:t>
                      </a:r>
                      <a:endParaRPr lang="en-GB" sz="1200" b="1" i="0" u="none" strike="noStrike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Andrea C. Ferrari, </a:t>
                      </a:r>
                      <a:r>
                        <a:rPr lang="en-GB" sz="1200" b="0" i="0" u="none" strike="noStrike" noProof="0" dirty="0">
                          <a:effectLst/>
                          <a:latin typeface="Arial"/>
                        </a:rPr>
                        <a:t>Department of</a:t>
                      </a:r>
                      <a:r>
                        <a:rPr lang="en-GB" sz="1200" dirty="0">
                          <a:effectLst/>
                          <a:latin typeface="Arial"/>
                        </a:rPr>
                        <a:t> Engineering 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46852929"/>
                  </a:ext>
                </a:extLst>
              </a:tr>
              <a:tr h="46475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13.35 -13.45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kern="1200" noProof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Strategic Research Initiatives at the University</a:t>
                      </a:r>
                      <a:endParaRPr lang="en-US" sz="1200" dirty="0"/>
                    </a:p>
                    <a:p>
                      <a:pPr lvl="0">
                        <a:buNone/>
                      </a:pP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Gordana </a:t>
                      </a:r>
                      <a:r>
                        <a:rPr lang="en-GB" sz="1200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Najdanovic</a:t>
                      </a: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, Head of Partnership Development</a:t>
                      </a:r>
                      <a:endParaRPr lang="en-GB" sz="1200" dirty="0"/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40038338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13.45-13.50 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QAMSS SRI at a glance </a:t>
                      </a:r>
                      <a:endParaRPr lang="en-GB" sz="1200" b="0" i="0" u="none" strike="noStrike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Mete </a:t>
                      </a:r>
                      <a:r>
                        <a:rPr lang="en-GB" sz="1200" dirty="0" err="1">
                          <a:effectLst/>
                          <a:latin typeface="Arial"/>
                        </a:rPr>
                        <a:t>Atatüre</a:t>
                      </a:r>
                      <a:r>
                        <a:rPr lang="en-GB" sz="1200" dirty="0">
                          <a:effectLst/>
                          <a:latin typeface="Arial"/>
                        </a:rPr>
                        <a:t>, Department of Physics  </a:t>
                      </a:r>
                      <a:endParaRPr lang="en-GB" sz="1200" b="1" dirty="0">
                        <a:effectLst/>
                        <a:latin typeface="Arial"/>
                      </a:endParaRP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13338456"/>
                  </a:ext>
                </a:extLst>
              </a:tr>
              <a:tr h="642257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13.50-14:10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School and Non-School Institution introductions:</a:t>
                      </a:r>
                      <a:endParaRPr lang="en-US" sz="1200" b="1" dirty="0"/>
                    </a:p>
                    <a:p>
                      <a:pPr marL="342900" lvl="0" indent="-342900" rtl="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Hannah Joyce, School of Technology</a:t>
                      </a:r>
                      <a:endParaRPr lang="en-GB" sz="1200" dirty="0">
                        <a:latin typeface="Arial"/>
                      </a:endParaRPr>
                    </a:p>
                    <a:p>
                      <a:pPr marL="342900" lvl="0" indent="-342900" rtl="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Chiara Ciccarelli, School of Physical Sciences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Özge Öner, School of Humanities &amp; Social Sciences</a:t>
                      </a:r>
                      <a:endParaRPr lang="en-GB" dirty="0"/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Amy Tobin, School of Arts &amp; Humanities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72404775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14.10-14.40 </a:t>
                      </a:r>
                      <a:endParaRPr lang="en-US" sz="1200" dirty="0"/>
                    </a:p>
                    <a:p>
                      <a:pPr lvl="0" rtl="0">
                        <a:buNone/>
                      </a:pPr>
                      <a:endParaRPr lang="en-GB" sz="1200">
                        <a:effectLst/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kern="1200" noProof="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Royce@Cambridge</a:t>
                      </a:r>
                      <a:r>
                        <a:rPr lang="en-GB" sz="1200" b="1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: Catalysing the energy transition</a:t>
                      </a:r>
                      <a:endParaRPr lang="en-US" sz="12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Manish </a:t>
                      </a:r>
                      <a:r>
                        <a:rPr lang="en-GB" sz="1200" dirty="0" err="1">
                          <a:effectLst/>
                          <a:latin typeface="Arial"/>
                        </a:rPr>
                        <a:t>Chhowalla</a:t>
                      </a:r>
                      <a:r>
                        <a:rPr lang="en-GB" sz="1200" dirty="0">
                          <a:effectLst/>
                          <a:latin typeface="Arial"/>
                        </a:rPr>
                        <a:t>, Department of Materials Science  </a:t>
                      </a:r>
                      <a:endParaRPr lang="en-US" sz="1200" dirty="0"/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6973735"/>
                  </a:ext>
                </a:extLst>
              </a:tr>
              <a:tr h="65066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14.40-14.50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The role of the Strategic Partnerships Office in supporting international collaborations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Hilary Perrott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96619140"/>
                  </a:ext>
                </a:extLst>
              </a:tr>
              <a:tr h="650662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14.50-15.20</a:t>
                      </a:r>
                      <a:endParaRPr lang="en-US" sz="1200" dirty="0"/>
                    </a:p>
                    <a:p>
                      <a:pPr lvl="0" rtl="0">
                        <a:buNone/>
                      </a:pPr>
                      <a:endParaRPr lang="en-GB" sz="1200">
                        <a:effectLst/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Quantum Initiatives in India: Research, funding and international </a:t>
                      </a:r>
                      <a:endParaRPr lang="en-US" sz="120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connections</a:t>
                      </a: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Arindam Ghosh, Indian Institute of Science, Bangalore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44069536"/>
                  </a:ext>
                </a:extLst>
              </a:tr>
              <a:tr h="292134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15.20-15.25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Q&amp;A</a:t>
                      </a:r>
                      <a:endParaRPr lang="en-US" sz="1200" b="1" dirty="0"/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99158505"/>
                  </a:ext>
                </a:extLst>
              </a:tr>
              <a:tr h="488830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15.25-15.45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Quantum Sensors for Fundamental Physics  </a:t>
                      </a:r>
                      <a:endParaRPr lang="en-GB" sz="1200" b="1" i="0" u="none" strike="noStrike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Ian Shipsey, University of Oxford 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29608783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15:45-16.00 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Developing Policy for Disruptive Technologies </a:t>
                      </a:r>
                      <a:endParaRPr lang="en-GB" sz="1200" b="1" i="0" u="none" strike="noStrike" noProof="0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Robert Doubleday, Centre for Science and Policy </a:t>
                      </a:r>
                      <a:endParaRPr lang="en-US" sz="1200" dirty="0"/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5567732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16.00-16.30 </a:t>
                      </a:r>
                      <a:endParaRPr lang="en-US" sz="1200" dirty="0"/>
                    </a:p>
                    <a:p>
                      <a:pPr lvl="0" rtl="0">
                        <a:buNone/>
                      </a:pPr>
                      <a:endParaRPr lang="en-GB" sz="1200">
                        <a:effectLst/>
                        <a:latin typeface="Arial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Programming human cells - a new paradigm for cell manufacture and rejuvenation</a:t>
                      </a:r>
                      <a:endParaRPr lang="en-US" sz="1200" b="1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Mark Kotter, </a:t>
                      </a:r>
                      <a:r>
                        <a:rPr lang="en-GB" sz="1200" kern="1200" noProof="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CEO, Bit Bio ltd, Cambridge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99363284"/>
                  </a:ext>
                </a:extLst>
              </a:tr>
              <a:tr h="464758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16.30-17.00 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Harnessing Physics for Hard Optimisation </a:t>
                      </a:r>
                      <a:endParaRPr lang="en-GB" sz="1200" b="1" i="0" u="none" strike="noStrike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Prof Natalia Berloff, Department of Applied Mathematics and Theoretical Physics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2976257"/>
                  </a:ext>
                </a:extLst>
              </a:tr>
              <a:tr h="455924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17.00-17.05 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Materials for Quantum Network  </a:t>
                      </a:r>
                      <a:endParaRPr lang="en-GB" sz="1200" b="1" i="0" u="none" strike="noStrike" noProof="0" dirty="0">
                        <a:effectLst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Dr Hannah Stern, Department of Physics</a:t>
                      </a: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76657254"/>
                  </a:ext>
                </a:extLst>
              </a:tr>
              <a:tr h="318407"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17:05–17.10 </a:t>
                      </a:r>
                      <a:endParaRPr lang="en-US" sz="120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 rtl="0">
                        <a:buNone/>
                      </a:pPr>
                      <a:r>
                        <a:rPr lang="en-GB" sz="1200" b="1" dirty="0">
                          <a:effectLst/>
                          <a:latin typeface="Arial"/>
                        </a:rPr>
                        <a:t>Closing remarks</a:t>
                      </a:r>
                    </a:p>
                    <a:p>
                      <a:pPr lvl="0">
                        <a:buNone/>
                      </a:pPr>
                      <a:r>
                        <a:rPr lang="en-GB" sz="1200" b="0" dirty="0">
                          <a:effectLst/>
                          <a:latin typeface="Arial"/>
                        </a:rPr>
                        <a:t>Prof Andrea C. Ferrari and </a:t>
                      </a:r>
                      <a:r>
                        <a:rPr lang="en-GB" sz="1200" b="0" i="0" u="none" strike="noStrike" noProof="0" dirty="0">
                          <a:effectLst/>
                          <a:latin typeface="Arial"/>
                        </a:rPr>
                        <a:t>Prof Mete </a:t>
                      </a:r>
                      <a:r>
                        <a:rPr lang="en-GB" sz="1200" b="0" i="0" u="none" strike="noStrike" noProof="0" dirty="0" err="1">
                          <a:effectLst/>
                          <a:latin typeface="Arial"/>
                        </a:rPr>
                        <a:t>Atatüre</a:t>
                      </a:r>
                      <a:endParaRPr lang="en-GB" sz="1200" b="1" dirty="0">
                        <a:effectLst/>
                        <a:latin typeface="Arial"/>
                      </a:endParaRP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6603047"/>
                  </a:ext>
                </a:extLst>
              </a:tr>
              <a:tr h="31840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dirty="0">
                          <a:effectLst/>
                          <a:latin typeface="Arial"/>
                        </a:rPr>
                        <a:t>17.10 - 18.00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200" b="1" i="0" u="none" strike="noStrike" noProof="0" dirty="0">
                          <a:effectLst/>
                          <a:latin typeface="Arial"/>
                        </a:rPr>
                        <a:t>Networking</a:t>
                      </a:r>
                      <a:endParaRPr lang="en-GB" sz="1200" b="0" i="0" u="none" strike="noStrike" noProof="0" dirty="0">
                        <a:effectLst/>
                        <a:latin typeface="Arial"/>
                      </a:endParaRPr>
                    </a:p>
                  </a:txBody>
                  <a:tcPr>
                    <a:lnR w="12700">
                      <a:solidFill>
                        <a:schemeClr val="tx1"/>
                      </a:solidFill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630615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08E5732-CCC9-4AFF-882E-8B08916B42F6}"/>
              </a:ext>
            </a:extLst>
          </p:cNvPr>
          <p:cNvSpPr txBox="1"/>
          <p:nvPr/>
        </p:nvSpPr>
        <p:spPr>
          <a:xfrm>
            <a:off x="-1523" y="9317421"/>
            <a:ext cx="48549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/>
              <a:t>Contact: </a:t>
            </a:r>
            <a:r>
              <a:rPr lang="en-GB" sz="1400">
                <a:hlinkClick r:id="rId2"/>
              </a:rPr>
              <a:t>coordinator@qamss.cam.ac.uk</a:t>
            </a:r>
            <a:endParaRPr lang="en-US"/>
          </a:p>
          <a:p>
            <a:r>
              <a:rPr lang="en-GB" sz="1400">
                <a:ea typeface="+mn-lt"/>
                <a:cs typeface="+mn-lt"/>
              </a:rPr>
              <a:t>https://www.qamss.cam.ac.uk/</a:t>
            </a:r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C4F4846-3AE6-45A4-B3AB-8E7C1512517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71" r="-535" b="19512"/>
          <a:stretch/>
        </p:blipFill>
        <p:spPr>
          <a:xfrm>
            <a:off x="4263305" y="9241942"/>
            <a:ext cx="2589812" cy="66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5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296</Words>
  <Application>Microsoft Office PowerPoint</Application>
  <PresentationFormat>A4 Paper (210x297 mm)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Quantum and Advanced Materials technologies for a Sustainable Society</vt:lpstr>
      <vt:lpstr>QAMSS SRI Community event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Z. Harris</dc:creator>
  <cp:lastModifiedBy>Rosalind Moran</cp:lastModifiedBy>
  <cp:revision>68</cp:revision>
  <dcterms:created xsi:type="dcterms:W3CDTF">2023-03-13T19:42:54Z</dcterms:created>
  <dcterms:modified xsi:type="dcterms:W3CDTF">2023-03-17T15:36:52Z</dcterms:modified>
</cp:coreProperties>
</file>