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8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AC1F32-6DF1-9288-9D0E-E897304EC960}" v="2" dt="2023-03-15T21:11:12.822"/>
    <p1510:client id="{15D43047-4C56-3B04-CD1D-F0692C5591B9}" v="14" dt="2023-03-15T16:05:15.584"/>
    <p1510:client id="{46AF085B-B8B8-C6B7-CEE1-438B37743206}" v="32" dt="2023-03-15T15:51:47.597"/>
    <p1510:client id="{662FB699-BF2C-47F1-8319-D97B7A363578}" v="98" dt="2023-03-13T20:02:21.900"/>
    <p1510:client id="{6C7E0DA1-A345-7DE4-601A-3414DB789A7E}" v="928" dt="2023-03-14T19:51:18.953"/>
    <p1510:client id="{7B9AEFB1-DF6C-4A38-8A92-EA7156CC6427}" v="8" dt="2023-03-14T19:54:08.859"/>
    <p1510:client id="{7C0DEBF2-1ED7-8886-61BE-194EBDC9A1CE}" v="14" dt="2023-03-16T16:12:40.645"/>
    <p1510:client id="{82FBD479-CDE8-6C2D-433D-C5B9D9812741}" v="4" dt="2023-03-15T16:05:42.172"/>
    <p1510:client id="{B2BFF4CB-BE0B-A348-3937-FCD94624FA2F}" v="422" dt="2023-03-15T13:02:02.272"/>
    <p1510:client id="{B759FD4C-0EBE-F34D-0D1F-C4D54EF85AF1}" v="208" dt="2023-03-17T15:36:15.401"/>
    <p1510:client id="{CFD0F83B-2AD8-82D6-4151-D61F0194FA62}" v="567" dt="2023-03-15T20:43:58.667"/>
    <p1510:client id="{DB6EA693-746E-46B6-9D4E-29D34156AA81}" v="82" dt="2023-03-13T20:19:07.875"/>
    <p1510:client id="{EF863A03-445F-2BB0-E26D-6EA2397D2FD6}" v="134" dt="2023-03-16T14:13:18.236"/>
    <p1510:client id="{F5A56AC9-E13F-856C-1AFB-4811D952FDCC}" v="115" dt="2023-03-16T09:21:00.1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87"/>
  </p:normalViewPr>
  <p:slideViewPr>
    <p:cSldViewPr snapToGrid="0">
      <p:cViewPr>
        <p:scale>
          <a:sx n="100" d="100"/>
          <a:sy n="100" d="100"/>
        </p:scale>
        <p:origin x="2472" y="1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CB16D-5491-DC41-8292-9BF88F62365B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D620E-9775-5A44-B59B-B7BD3014C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19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D620E-9775-5A44-B59B-B7BD3014CF7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689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9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1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83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45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811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42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10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5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73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99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152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16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81CEC0-0884-EC3F-810E-40C8173B9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>
            <a:extLst>
              <a:ext uri="{FF2B5EF4-FFF2-40B4-BE49-F238E27FC236}">
                <a16:creationId xmlns:a16="http://schemas.microsoft.com/office/drawing/2014/main" id="{D8D4D958-A172-D30D-25D3-A9DF12C36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48599"/>
            <a:ext cx="6858000" cy="6357401"/>
          </a:xfrm>
          <a:prstGeom prst="rect">
            <a:avLst/>
          </a:prstGeom>
        </p:spPr>
      </p:pic>
      <p:pic>
        <p:nvPicPr>
          <p:cNvPr id="23" name="Picture 22" descr="A logo with a circle and a circle with a circle and a circle with a circle with a circle with a circle with a circle with a circle with a circle with a circle with a circle with&#10;&#10;AI-generated content may be incorrect.">
            <a:extLst>
              <a:ext uri="{FF2B5EF4-FFF2-40B4-BE49-F238E27FC236}">
                <a16:creationId xmlns:a16="http://schemas.microsoft.com/office/drawing/2014/main" id="{6869FFD4-7DB8-02FB-1871-B6A6F2458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28017"/>
            <a:ext cx="6858001" cy="1000439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C9C06377-2D39-F528-EF18-49789F7D88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638" y="6425941"/>
            <a:ext cx="6302361" cy="1308716"/>
          </a:xfrm>
        </p:spPr>
        <p:txBody>
          <a:bodyPr anchor="t">
            <a:normAutofit/>
          </a:bodyPr>
          <a:lstStyle/>
          <a:p>
            <a:pPr algn="l"/>
            <a:r>
              <a:rPr lang="en-GB" sz="2800" b="1" dirty="0">
                <a:solidFill>
                  <a:srgbClr val="000000"/>
                </a:solidFill>
                <a:latin typeface="Arial"/>
                <a:ea typeface="+mj-lt"/>
                <a:cs typeface="+mj-lt"/>
              </a:rPr>
              <a:t>Quantum and Advanced Materials technologies for a Sustainable Society</a:t>
            </a:r>
            <a:endParaRPr lang="en-US" sz="2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2C1D6198-69F3-A105-C884-FD029FFB4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639" y="7880108"/>
            <a:ext cx="6302360" cy="655462"/>
          </a:xfrm>
        </p:spPr>
        <p:txBody>
          <a:bodyPr vert="horz" lIns="132080" tIns="66040" rIns="132080" bIns="66040" rtlCol="0" anchor="b">
            <a:noAutofit/>
          </a:bodyPr>
          <a:lstStyle/>
          <a:p>
            <a:pPr algn="l"/>
            <a:r>
              <a:rPr lang="en-GB" sz="2000" b="1" dirty="0">
                <a:solidFill>
                  <a:srgbClr val="000000"/>
                </a:solidFill>
                <a:latin typeface="Arial"/>
                <a:cs typeface="Calibri"/>
              </a:rPr>
              <a:t>SRI Community Day </a:t>
            </a:r>
          </a:p>
          <a:p>
            <a:pPr algn="l"/>
            <a:r>
              <a:rPr lang="en-GB" sz="2000" b="1" dirty="0">
                <a:solidFill>
                  <a:srgbClr val="000000"/>
                </a:solidFill>
                <a:latin typeface="Arial"/>
                <a:cs typeface="Calibri"/>
              </a:rPr>
              <a:t>3 November 2025</a:t>
            </a:r>
          </a:p>
        </p:txBody>
      </p:sp>
      <p:pic>
        <p:nvPicPr>
          <p:cNvPr id="26" name="Picture 25" descr="Logo&#10;&#10;Description automatically generated with low confidence">
            <a:extLst>
              <a:ext uri="{FF2B5EF4-FFF2-40B4-BE49-F238E27FC236}">
                <a16:creationId xmlns:a16="http://schemas.microsoft.com/office/drawing/2014/main" id="{62BA5C76-3E66-8F70-AC31-96847EB8C2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76" y="8598074"/>
            <a:ext cx="2811076" cy="11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71796-C528-7108-95B8-DA8F2FF7E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116430" cy="716179"/>
          </a:xfrm>
        </p:spPr>
        <p:txBody>
          <a:bodyPr>
            <a:noAutofit/>
          </a:bodyPr>
          <a:lstStyle/>
          <a:p>
            <a:r>
              <a:rPr lang="en-GB" sz="2400" b="1">
                <a:latin typeface="Arial"/>
                <a:cs typeface="Calibri Light"/>
              </a:rPr>
              <a:t>QAMSS SRI Community event agenda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680C4CF-88D9-46F7-8D39-3B8CCE010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550851"/>
              </p:ext>
            </p:extLst>
          </p:nvPr>
        </p:nvGraphicFramePr>
        <p:xfrm>
          <a:off x="0" y="705840"/>
          <a:ext cx="6853117" cy="924740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181815">
                  <a:extLst>
                    <a:ext uri="{9D8B030D-6E8A-4147-A177-3AD203B41FA5}">
                      <a16:colId xmlns:a16="http://schemas.microsoft.com/office/drawing/2014/main" val="4170410512"/>
                    </a:ext>
                  </a:extLst>
                </a:gridCol>
                <a:gridCol w="5671302">
                  <a:extLst>
                    <a:ext uri="{9D8B030D-6E8A-4147-A177-3AD203B41FA5}">
                      <a16:colId xmlns:a16="http://schemas.microsoft.com/office/drawing/2014/main" val="1478632225"/>
                    </a:ext>
                  </a:extLst>
                </a:gridCol>
              </a:tblGrid>
              <a:tr h="261621"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Arial"/>
                          <a:cs typeface="Arial"/>
                        </a:rPr>
                        <a:t>Time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Arial"/>
                          <a:cs typeface="Arial"/>
                        </a:rPr>
                        <a:t>Event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19197190"/>
                  </a:ext>
                </a:extLst>
              </a:tr>
              <a:tr h="416214">
                <a:tc>
                  <a:txBody>
                    <a:bodyPr/>
                    <a:lstStyle/>
                    <a:p>
                      <a:r>
                        <a:rPr lang="en-GB" sz="1050" i="1" dirty="0">
                          <a:latin typeface="Arial"/>
                          <a:cs typeface="Arial"/>
                        </a:rPr>
                        <a:t>12.00–13.30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1" dirty="0">
                          <a:latin typeface="Arial"/>
                          <a:cs typeface="Arial"/>
                        </a:rPr>
                        <a:t>Light Lunch And Event Registration</a:t>
                      </a:r>
                    </a:p>
                    <a:p>
                      <a:r>
                        <a:rPr lang="en-GB" sz="1050" i="1" dirty="0">
                          <a:latin typeface="Arial"/>
                          <a:cs typeface="Arial"/>
                        </a:rPr>
                        <a:t>Foyer, Ray Dolby Auditorium, Ray Dolby Centre, West Cambridge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7861839"/>
                  </a:ext>
                </a:extLst>
              </a:tr>
              <a:tr h="706004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13:30–13:35 </a:t>
                      </a:r>
                      <a:endParaRPr lang="en-GB" sz="1050" dirty="0">
                        <a:effectLst/>
                        <a:latin typeface="Arial"/>
                        <a:cs typeface="Arial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kern="1200" noProof="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Welcome From QAMSS Co-Chairs</a:t>
                      </a:r>
                    </a:p>
                    <a:p>
                      <a:pPr marL="0" algn="l" defTabSz="685800" rtl="0" eaLnBrk="1" latinLnBrk="0" hangingPunct="1"/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Mete Atatüre, Department of Physics, University of Cambridge</a:t>
                      </a:r>
                    </a:p>
                    <a:p>
                      <a:pPr marL="0" algn="l" defTabSz="685800" rtl="0" eaLnBrk="1" latinLnBrk="0" hangingPunct="1"/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Caterina Ducati, Department of Materials Science and Metallurgy, University of Cambridge</a:t>
                      </a:r>
                    </a:p>
                    <a:p>
                      <a:pPr marL="0" algn="l" defTabSz="685800" rtl="0" eaLnBrk="1" latinLnBrk="0" hangingPunct="1"/>
                      <a:r>
                        <a:rPr lang="it-IT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Andrea C. Ferrari, Cambridge Graphene Centre </a:t>
                      </a:r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6852929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13.35 -13.55</a:t>
                      </a:r>
                      <a:endParaRPr lang="en-US" sz="110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Van Der Waals Interlayer Ferroelectrics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Vladimir Falko, University </a:t>
                      </a:r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of Manchester, UK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40038338"/>
                  </a:ext>
                </a:extLst>
              </a:tr>
              <a:tr h="41183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Arial"/>
                        </a:rPr>
                        <a:t>13.55 -14.20</a:t>
                      </a:r>
                      <a:endParaRPr lang="en-US" sz="1200" dirty="0"/>
                    </a:p>
                    <a:p>
                      <a:pPr lvl="0">
                        <a:buNone/>
                      </a:pPr>
                      <a:endParaRPr lang="en-US" sz="110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Light And Materials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i="0" u="none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Tönu Pullerits, Lund University, Sweden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77618242"/>
                  </a:ext>
                </a:extLst>
              </a:tr>
              <a:tr h="416214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14.20-14.35 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GPS Vulnerability And The Economics Of Future Proofed Time</a:t>
                      </a:r>
                    </a:p>
                    <a:p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Chander Velu, Institute for Manufacturing, University of Cambridge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13338456"/>
                  </a:ext>
                </a:extLst>
              </a:tr>
              <a:tr h="478951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14.35-14:55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u="none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Taking Qubits From Lab To Fab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i="0" u="none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Kristiaan De Greve, IMEC, Belgium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72404775"/>
                  </a:ext>
                </a:extLst>
              </a:tr>
              <a:tr h="437771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14.55-15.15 </a:t>
                      </a:r>
                      <a:endParaRPr lang="en-US" sz="1050" dirty="0"/>
                    </a:p>
                    <a:p>
                      <a:pPr lvl="0" rtl="0">
                        <a:buNone/>
                      </a:pPr>
                      <a:endParaRPr lang="en-GB" sz="1050" dirty="0">
                        <a:effectLst/>
                        <a:latin typeface="Arial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Translational R&amp;D In Healthcare Biomagnetics</a:t>
                      </a:r>
                    </a:p>
                    <a:p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Quentin Pankhurst, University College London, UK </a:t>
                      </a:r>
                      <a:endParaRPr lang="en-US" sz="1050" i="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26973735"/>
                  </a:ext>
                </a:extLst>
              </a:tr>
              <a:tr h="24268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05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15.15-15.45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Coffee Break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b="1" i="1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96619140"/>
                  </a:ext>
                </a:extLst>
              </a:tr>
              <a:tr h="397127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15.45-16.05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lvl="0" algn="l" defTabSz="6858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The NPL Quantum Programme</a:t>
                      </a:r>
                    </a:p>
                    <a:p>
                      <a:pPr marL="0" lvl="0" algn="l" defTabSz="6858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Alex Jones, National Physical Laboratory, UK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4069536"/>
                  </a:ext>
                </a:extLst>
              </a:tr>
              <a:tr h="101488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16.05-16.25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QAMSS Microfund 2024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Silicon-Based Protonic Devices For Neuromorphic Applications</a:t>
                      </a:r>
                      <a:endParaRPr lang="en-GB" sz="1050" b="1" i="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  <a:p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Benedetta Gaggio, Department of Physics, University of Cambridge</a:t>
                      </a:r>
                    </a:p>
                    <a:p>
                      <a:endParaRPr lang="en-GB" sz="1050" i="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  <a:p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Modulated Doping For Polymer Thermoelectrics</a:t>
                      </a:r>
                    </a:p>
                    <a:p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Juncheng Fan, Department of Materials Science and Metallurgy, University of Cambridge</a:t>
                      </a:r>
                    </a:p>
                    <a:p>
                      <a:endParaRPr lang="en-GB" sz="1050" i="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  <a:p>
                      <a:r>
                        <a:rPr lang="en-US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Transition Metal Dichalcogenides-Based Quantum Emitters</a:t>
                      </a:r>
                    </a:p>
                    <a:p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Lu Chen, Department of Engineering, University of  Cambridge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99158505"/>
                  </a:ext>
                </a:extLst>
              </a:tr>
              <a:tr h="332564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16:25-16.45 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QAMSS Microfund 2025 Winner Teams Announcement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29608783"/>
                  </a:ext>
                </a:extLst>
              </a:tr>
              <a:tr h="416214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16:45-17.00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Transforming The Materials Agenda For A Sustainable Planet</a:t>
                      </a:r>
                    </a:p>
                    <a:p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Mark Jolly, Cranfield University, UK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5567732"/>
                  </a:ext>
                </a:extLst>
              </a:tr>
              <a:tr h="416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17:00-17.15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Why Matter Matters</a:t>
                      </a:r>
                    </a:p>
                    <a:p>
                      <a:pPr marL="0" algn="l" defTabSz="685800" rtl="0" eaLnBrk="1" latinLnBrk="0" hangingPunct="1"/>
                      <a:r>
                        <a:rPr lang="en-GB" sz="105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Annouchka Bayley, </a:t>
                      </a:r>
                      <a:r>
                        <a:rPr lang="en-GB" sz="1050" b="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Faculty </a:t>
                      </a:r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of Education, University of Cambridge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3599675"/>
                  </a:ext>
                </a:extLst>
              </a:tr>
              <a:tr h="416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17:15-17.45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Let It Wave: Paul Dirac And The Quantum Beatles </a:t>
                      </a:r>
                    </a:p>
                    <a:p>
                      <a:r>
                        <a:rPr lang="en-GB" sz="1050" b="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Gabriella Greison, GreisonAnatomy</a:t>
                      </a:r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.com, Italy</a:t>
                      </a:r>
                      <a:endParaRPr lang="en-US" sz="1050" i="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28861368"/>
                  </a:ext>
                </a:extLst>
              </a:tr>
              <a:tr h="306575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17.45-18.00 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John Aston, Pro-Vice-Chancellor for Research, University of Cambridge</a:t>
                      </a:r>
                      <a:endParaRPr lang="en-US" sz="1050" b="1" i="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15666415"/>
                  </a:ext>
                </a:extLst>
              </a:tr>
              <a:tr h="757084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18.00-18.05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Closing Remarks, QAMSS Co-Chairs</a:t>
                      </a:r>
                    </a:p>
                    <a:p>
                      <a:pPr marL="0" algn="l" defTabSz="685800" rtl="0" eaLnBrk="1" latinLnBrk="0" hangingPunct="1"/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Mete Atatüre, Department of Physics, University of Cambridge</a:t>
                      </a:r>
                    </a:p>
                    <a:p>
                      <a:pPr marL="0" algn="l" defTabSz="685800" rtl="0" eaLnBrk="1" latinLnBrk="0" hangingPunct="1"/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Caterina Ducati, Department of Materials Science and Metallurgy, University of Cambridge</a:t>
                      </a:r>
                    </a:p>
                    <a:p>
                      <a:pPr marL="0" algn="l" defTabSz="685800" rtl="0" eaLnBrk="1" latinLnBrk="0" hangingPunct="1"/>
                      <a:r>
                        <a:rPr lang="it-IT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Andrea C. Ferrari, Cambridge Graphene Centre </a:t>
                      </a:r>
                      <a:r>
                        <a:rPr lang="en-GB" sz="1050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99363284"/>
                  </a:ext>
                </a:extLst>
              </a:tr>
              <a:tr h="630544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GB" sz="1050" dirty="0">
                          <a:effectLst/>
                          <a:latin typeface="Arial"/>
                        </a:rPr>
                        <a:t>18.05-18.40 </a:t>
                      </a:r>
                      <a:endParaRPr lang="en-US" sz="1050" dirty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Networking and refreshments 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82976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758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24015</TotalTime>
  <Words>333</Words>
  <Application>Microsoft Macintosh PowerPoint</Application>
  <PresentationFormat>A4 Paper (210x297 mm)</PresentationFormat>
  <Paragraphs>65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office theme</vt:lpstr>
      <vt:lpstr>Quantum and Advanced Materials technologies for a Sustainable Society</vt:lpstr>
      <vt:lpstr>QAMSS SRI Community event 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Z. Harris</dc:creator>
  <cp:lastModifiedBy>Xiao Zhang</cp:lastModifiedBy>
  <cp:revision>132</cp:revision>
  <cp:lastPrinted>2025-10-27T13:31:28Z</cp:lastPrinted>
  <dcterms:created xsi:type="dcterms:W3CDTF">2023-03-13T19:42:54Z</dcterms:created>
  <dcterms:modified xsi:type="dcterms:W3CDTF">2025-10-30T14:38:49Z</dcterms:modified>
</cp:coreProperties>
</file>